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34" r:id="rId4"/>
    <p:sldId id="258" r:id="rId5"/>
    <p:sldId id="326" r:id="rId6"/>
    <p:sldId id="261" r:id="rId7"/>
    <p:sldId id="342" r:id="rId8"/>
    <p:sldId id="265" r:id="rId9"/>
    <p:sldId id="329" r:id="rId10"/>
    <p:sldId id="263" r:id="rId11"/>
    <p:sldId id="332" r:id="rId12"/>
    <p:sldId id="337" r:id="rId13"/>
    <p:sldId id="289" r:id="rId14"/>
    <p:sldId id="292" r:id="rId15"/>
    <p:sldId id="291" r:id="rId16"/>
    <p:sldId id="259" r:id="rId17"/>
    <p:sldId id="335" r:id="rId18"/>
    <p:sldId id="260" r:id="rId19"/>
    <p:sldId id="327" r:id="rId20"/>
    <p:sldId id="297" r:id="rId21"/>
    <p:sldId id="343" r:id="rId22"/>
    <p:sldId id="267" r:id="rId23"/>
    <p:sldId id="330" r:id="rId24"/>
    <p:sldId id="264" r:id="rId25"/>
    <p:sldId id="333" r:id="rId26"/>
    <p:sldId id="336" r:id="rId27"/>
    <p:sldId id="288" r:id="rId28"/>
    <p:sldId id="293" r:id="rId29"/>
    <p:sldId id="290" r:id="rId30"/>
    <p:sldId id="295" r:id="rId31"/>
    <p:sldId id="339" r:id="rId32"/>
    <p:sldId id="296" r:id="rId33"/>
    <p:sldId id="328" r:id="rId34"/>
    <p:sldId id="262" r:id="rId35"/>
    <p:sldId id="340" r:id="rId36"/>
    <p:sldId id="299" r:id="rId37"/>
    <p:sldId id="331" r:id="rId38"/>
    <p:sldId id="298" r:id="rId39"/>
    <p:sldId id="341" r:id="rId40"/>
    <p:sldId id="338" r:id="rId41"/>
    <p:sldId id="325" r:id="rId42"/>
    <p:sldId id="302" r:id="rId43"/>
    <p:sldId id="301" r:id="rId44"/>
    <p:sldId id="317" r:id="rId45"/>
    <p:sldId id="318" r:id="rId46"/>
    <p:sldId id="319" r:id="rId47"/>
    <p:sldId id="321" r:id="rId48"/>
    <p:sldId id="320" r:id="rId49"/>
    <p:sldId id="322" r:id="rId50"/>
    <p:sldId id="324" r:id="rId51"/>
    <p:sldId id="323" r:id="rId52"/>
    <p:sldId id="294" r:id="rId53"/>
    <p:sldId id="347" r:id="rId54"/>
    <p:sldId id="315" r:id="rId55"/>
    <p:sldId id="348" r:id="rId56"/>
    <p:sldId id="268" r:id="rId57"/>
    <p:sldId id="316" r:id="rId58"/>
    <p:sldId id="344" r:id="rId59"/>
    <p:sldId id="351" r:id="rId60"/>
    <p:sldId id="345" r:id="rId61"/>
    <p:sldId id="352" r:id="rId62"/>
    <p:sldId id="346" r:id="rId63"/>
    <p:sldId id="353" r:id="rId64"/>
    <p:sldId id="349" r:id="rId65"/>
    <p:sldId id="350" r:id="rId66"/>
    <p:sldId id="354" r:id="rId67"/>
    <p:sldId id="355" r:id="rId68"/>
    <p:sldId id="356" r:id="rId69"/>
    <p:sldId id="357" r:id="rId70"/>
    <p:sldId id="358" r:id="rId71"/>
    <p:sldId id="359" r:id="rId72"/>
    <p:sldId id="360" r:id="rId73"/>
    <p:sldId id="269" r:id="rId74"/>
    <p:sldId id="271" r:id="rId75"/>
    <p:sldId id="272" r:id="rId76"/>
    <p:sldId id="274" r:id="rId77"/>
    <p:sldId id="278" r:id="rId78"/>
    <p:sldId id="276" r:id="rId79"/>
    <p:sldId id="282" r:id="rId80"/>
    <p:sldId id="285" r:id="rId81"/>
    <p:sldId id="283" r:id="rId82"/>
    <p:sldId id="273" r:id="rId83"/>
    <p:sldId id="270" r:id="rId84"/>
    <p:sldId id="275" r:id="rId85"/>
    <p:sldId id="279" r:id="rId86"/>
    <p:sldId id="306" r:id="rId87"/>
    <p:sldId id="311" r:id="rId88"/>
    <p:sldId id="310" r:id="rId89"/>
    <p:sldId id="312" r:id="rId90"/>
    <p:sldId id="303" r:id="rId91"/>
    <p:sldId id="304" r:id="rId92"/>
    <p:sldId id="305" r:id="rId93"/>
    <p:sldId id="307" r:id="rId94"/>
    <p:sldId id="277" r:id="rId95"/>
    <p:sldId id="308" r:id="rId96"/>
    <p:sldId id="286" r:id="rId97"/>
    <p:sldId id="284" r:id="rId98"/>
    <p:sldId id="280" r:id="rId99"/>
    <p:sldId id="314" r:id="rId100"/>
    <p:sldId id="287" r:id="rId101"/>
    <p:sldId id="31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32"/>
    <p:restoredTop sz="94691"/>
  </p:normalViewPr>
  <p:slideViewPr>
    <p:cSldViewPr snapToGrid="0">
      <p:cViewPr varScale="1">
        <p:scale>
          <a:sx n="103" d="100"/>
          <a:sy n="103" d="100"/>
        </p:scale>
        <p:origin x="8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28EB6-E3AF-2E47-6D2E-5AAA0081C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78737-B89F-2248-BBD0-A4CE3EE28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35BE7-D574-45A3-EF1B-B8670157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5BF1-0743-DFB4-0335-FDA5FEC5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B65D5-A909-18BA-F38D-5CB02D16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7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B1159-5A40-4056-3F59-307560E9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87F1C-44DE-9F77-47A0-560FA3910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3BDC4-89BE-001B-BD76-C7A1A682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B9BEA-5640-7595-C593-1C38EBDFA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21040-66A0-F045-C1EA-F48D8A80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4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7A8C47-D352-91AA-30B2-61B054EE2E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7A43B-7CFC-9A36-2F28-780AC8F28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BD204-AD7A-07C8-B1F7-810BEDFB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DE608-37E0-C21C-2E79-350180F41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401-8719-0B59-6FAA-72720DA8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4399-A065-F103-1E8E-99E6F528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6659B-D9F7-4F29-8148-892BFE39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C66D3-5091-6550-DD2D-AEB0F7E1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0D437-996F-9E75-C94C-C7F3B951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3FFD1-692D-BAE3-8A30-D5148382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9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4BD9-75B6-255B-EF08-264EDCC52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5F597-FC74-436C-5019-3E6B8EF29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EAF6E-7363-4AA0-3D37-6A73E0B9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1434B-8657-B876-527B-4E75DA50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9EA89-5857-1736-0EB9-484BDBC7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88FB-2A42-1728-13DF-A3A00B43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AC7EA-725E-D8ED-B240-4CAE66B55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26A8D-1839-A50A-2D32-6C61EBF84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9034C-5C42-274C-6F44-9F9F5A05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E00FF-1A50-9003-4AC5-772EEE0F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A2D95-55E2-8C05-DCE1-E0BF0DF4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9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2270-ED13-1838-FF74-BD780068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AF940-6B6E-421F-C15A-1854BD7E6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78D4F-1930-A18A-8951-115B7F809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67AB5-30C1-B5CF-5028-FE47459DD4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A78F5-212B-41D0-5DF1-7BCD7F2D6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00A107-720F-9E7C-F48B-0CEBADAB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1FF6E3-4647-2809-8CF6-410DABC56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6E5D3-9D67-1C55-8B79-9B1EF7D4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08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DA12-28C2-71C5-9A1B-9173781F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C4A19-48EF-8745-5724-8769DC76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DD193-D502-E39F-F4B7-F8CCE976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1D84-F218-0B89-217C-EC65DC96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1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A8503F-C197-9A00-514E-572A417F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39B0F-67A6-770A-1407-04963F32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A6F76-665D-51D6-61F6-7CCC9DEDC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79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445D-B677-CDF6-F732-228C84AF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7F55-BA14-22FA-D224-E129C6C20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E6E6E2-5C6B-F66B-DD0A-6CF3FF0BB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56EFF-9AA9-D35D-E3A1-4D7DA0ED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B4112-7AA2-D0FA-FF55-1EA710E1A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D1451-1809-4DA0-E23D-C9CFD3A1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F606-5C7C-B9D8-EC7C-2B85A3F2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4178F-9DEB-6C16-015C-6E2762A215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4980C-BAB9-A552-4861-884E3622B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9C37E-70D0-FC7A-EEF8-ED39872D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40C95-7E49-817D-C273-74D594985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1F158-0483-3482-8AC7-D443882D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630881-DF32-C5E4-3BCB-A59EC2C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CABB-FB98-8857-902F-1387B608C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6BDF4-8FB4-9FB5-CE1A-919408C5BB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7A0E7-24EE-074C-A2DC-ABBD58BB75CF}" type="datetimeFigureOut">
              <a:rPr lang="en-US" smtClean="0"/>
              <a:t>4/29/24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5B96-BC06-E727-38A7-307268C86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29CE6-1BC0-FFE6-AE93-4256C389E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1DA57-427B-CF4C-BCC9-08347FDFF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58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ED29-A9E5-EEC7-1A49-2654C40945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Lifetime Sim Results (Wide)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A0B9EA-C60E-08B7-B7D5-A6E3FFACD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Piper Zimmerman</a:t>
            </a:r>
          </a:p>
        </p:txBody>
      </p:sp>
    </p:spTree>
    <p:extLst>
      <p:ext uri="{BB962C8B-B14F-4D97-AF65-F5344CB8AC3E}">
        <p14:creationId xmlns:p14="http://schemas.microsoft.com/office/powerpoint/2010/main" val="2420605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BFB-FC9B-1B77-98BF-82C2BD43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6" name="Picture 5" descr="A number of a person&#10;&#10;Description automatically generated with medium confidence">
            <a:extLst>
              <a:ext uri="{FF2B5EF4-FFF2-40B4-BE49-F238E27FC236}">
                <a16:creationId xmlns:a16="http://schemas.microsoft.com/office/drawing/2014/main" id="{91801D70-A937-A5BB-FDCD-18D12DC7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28925"/>
            <a:ext cx="1062775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283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CE56-B253-1519-C79F-BAC2AAC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7"/>
            <a:ext cx="4550735" cy="1325563"/>
          </a:xfrm>
        </p:spPr>
        <p:txBody>
          <a:bodyPr/>
          <a:lstStyle/>
          <a:p>
            <a:r>
              <a:rPr lang="en-US" dirty="0"/>
              <a:t>Comparisons Exp (Not Truncated) </a:t>
            </a:r>
          </a:p>
        </p:txBody>
      </p:sp>
      <p:pic>
        <p:nvPicPr>
          <p:cNvPr id="17" name="Picture 16" descr="A graph with points and lines&#10;&#10;Description automatically generated">
            <a:extLst>
              <a:ext uri="{FF2B5EF4-FFF2-40B4-BE49-F238E27FC236}">
                <a16:creationId xmlns:a16="http://schemas.microsoft.com/office/drawing/2014/main" id="{B5878942-5C26-6368-0A1E-F40786B9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390" y="3472377"/>
            <a:ext cx="5553610" cy="3385623"/>
          </a:xfrm>
          <a:prstGeom prst="rect">
            <a:avLst/>
          </a:prstGeom>
        </p:spPr>
      </p:pic>
      <p:pic>
        <p:nvPicPr>
          <p:cNvPr id="19" name="Picture 18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1746D35A-50D3-FA05-25D4-F048938B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28" y="1996425"/>
            <a:ext cx="5676193" cy="3385623"/>
          </a:xfrm>
          <a:prstGeom prst="rect">
            <a:avLst/>
          </a:prstGeom>
        </p:spPr>
      </p:pic>
      <p:pic>
        <p:nvPicPr>
          <p:cNvPr id="21" name="Picture 20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3F8380EE-1021-C108-60D0-381D8111D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04" y="43377"/>
            <a:ext cx="5500396" cy="33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33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596EE-4E43-3387-5E0F-B6794C777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2061-986E-E5A0-47EB-CC7F411A5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7"/>
            <a:ext cx="7590183" cy="1325563"/>
          </a:xfrm>
        </p:spPr>
        <p:txBody>
          <a:bodyPr/>
          <a:lstStyle/>
          <a:p>
            <a:r>
              <a:rPr lang="en-US" dirty="0"/>
              <a:t>Comparisons Exp (Not Truncated/Log) </a:t>
            </a:r>
          </a:p>
        </p:txBody>
      </p:sp>
      <p:pic>
        <p:nvPicPr>
          <p:cNvPr id="10" name="Picture 9" descr="A graph with a dotted line&#10;&#10;Description automatically generated">
            <a:extLst>
              <a:ext uri="{FF2B5EF4-FFF2-40B4-BE49-F238E27FC236}">
                <a16:creationId xmlns:a16="http://schemas.microsoft.com/office/drawing/2014/main" id="{7D92DCE3-ED81-9B4C-9BDE-2FF87E45A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690" y="3472377"/>
            <a:ext cx="5460051" cy="3385623"/>
          </a:xfrm>
          <a:prstGeom prst="rect">
            <a:avLst/>
          </a:prstGeom>
        </p:spPr>
      </p:pic>
      <p:pic>
        <p:nvPicPr>
          <p:cNvPr id="12" name="Picture 11" descr="A graph with a line and points&#10;&#10;Description automatically generated with medium confidence">
            <a:extLst>
              <a:ext uri="{FF2B5EF4-FFF2-40B4-BE49-F238E27FC236}">
                <a16:creationId xmlns:a16="http://schemas.microsoft.com/office/drawing/2014/main" id="{3FB0A2D0-25CD-4003-1BE0-B671749C8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81" y="43377"/>
            <a:ext cx="5490468" cy="3385623"/>
          </a:xfrm>
          <a:prstGeom prst="rect">
            <a:avLst/>
          </a:prstGeom>
        </p:spPr>
      </p:pic>
      <p:pic>
        <p:nvPicPr>
          <p:cNvPr id="15" name="Picture 14" descr="A graph with lines and dots&#10;&#10;Description automatically generated">
            <a:extLst>
              <a:ext uri="{FF2B5EF4-FFF2-40B4-BE49-F238E27FC236}">
                <a16:creationId xmlns:a16="http://schemas.microsoft.com/office/drawing/2014/main" id="{3C980763-D335-5870-0A84-7D7EAD4BD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13" y="2188961"/>
            <a:ext cx="5525455" cy="33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32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BFB-FC9B-1B77-98BF-82C2BD43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15897-F700-E88A-E5CB-38093F27F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87" y="2705099"/>
            <a:ext cx="1090682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1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Weibull 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ACD1F-22B3-13A1-822C-2C12F634B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5101"/>
            <a:ext cx="1086030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6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9451-9030-302D-AFC0-EF3F986C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571A19E-1547-869F-12BB-69D3CB2C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88" y="2766219"/>
            <a:ext cx="103124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1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AE4-99D0-CBE9-266D-4350DD3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64DD6-8789-AC71-6CCF-56C215EE7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59" y="2864587"/>
            <a:ext cx="10930081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9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1E78B20C-406C-F9B6-47A2-9F5D0129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12" y="2683170"/>
            <a:ext cx="11248576" cy="14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4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F12E-5524-27CB-E945-61D47B8D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F76E626-393F-1BE9-BC20-0F409F8D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190" y="1520567"/>
            <a:ext cx="9469620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6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F12E-5524-27CB-E945-61D47B8D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4" name="Picture 3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8A8330A-1565-CCCC-015A-03CDBC7E0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096" y="1573700"/>
            <a:ext cx="8949808" cy="49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EFA7-7B4A-59F5-9A34-287A729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5" name="Picture 4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33E8A324-ACB6-4CA4-6AD8-3E1A674A7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923" y="1541831"/>
            <a:ext cx="9226153" cy="47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EFA7-7B4A-59F5-9A34-287A729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WB</a:t>
            </a:r>
          </a:p>
        </p:txBody>
      </p:sp>
      <p:pic>
        <p:nvPicPr>
          <p:cNvPr id="4" name="Picture 3" descr="A group of graphs showing values&#10;&#10;Description automatically generated">
            <a:extLst>
              <a:ext uri="{FF2B5EF4-FFF2-40B4-BE49-F238E27FC236}">
                <a16:creationId xmlns:a16="http://schemas.microsoft.com/office/drawing/2014/main" id="{F12AC6BA-19EA-A7F3-B178-25D2FF9A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47" y="1437167"/>
            <a:ext cx="8133906" cy="52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4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03-CF80-1420-3FDC-54F3225A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ABF15CD-30F5-67F0-9029-ACDE738F4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6218"/>
            <a:ext cx="1049216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97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DEB3F-03EC-2E37-B3BE-2DC6CD38A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DFD6-D7E0-F33B-5FA5-3D33A5A7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1506673-518A-0FF2-81C0-898B8824B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714" y="1470759"/>
            <a:ext cx="9966571" cy="502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52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DEB3F-03EC-2E37-B3BE-2DC6CD38A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DFD6-D7E0-F33B-5FA5-3D33A5A7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WB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1DC4F70-00B1-C64F-94B1-DBACCED6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161" y="1488378"/>
            <a:ext cx="8633678" cy="517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87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217C-AC25-F27E-4460-7E46FF48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7" name="Picture 6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FE0EFED7-E421-9F64-D8D3-A4FEAEA1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52" y="1690688"/>
            <a:ext cx="9530496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7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217C-AC25-F27E-4460-7E46FF48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WB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0C8A5A7-3BA1-2F46-DFF5-1B39C1688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07" y="1503178"/>
            <a:ext cx="9231586" cy="49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4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4" name="Picture 3" descr="A group of graph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D3B1BF9-8639-C979-1A65-FDE1D8CB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076" y="1488401"/>
            <a:ext cx="10021847" cy="500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0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WB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2E845CD-DA8D-3910-9666-E6E30171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06" y="1540719"/>
            <a:ext cx="9112988" cy="49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14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Weibull WB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D1E59DD-FD38-5148-753F-95B87667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46" y="1506662"/>
            <a:ext cx="9137108" cy="4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9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0428-2FA1-57FB-82EE-DCBC79F1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A6F0B-2830-B6A8-0D5B-01A3EB55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428" y="1636723"/>
            <a:ext cx="9687143" cy="485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3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217C-AC25-F27E-4460-7E46FF48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5" name="Picture 4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57211C7A-76EC-10B5-28B2-D0A2D638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175" y="1654014"/>
            <a:ext cx="9553649" cy="48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1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BFB-FC9B-1B77-98BF-82C2BD43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9EE656F-4B6F-1805-4976-B8B4802F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94" y="1447948"/>
            <a:ext cx="9760612" cy="486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4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03-CF80-1420-3FDC-54F3225A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7C933-4630-C9D1-3F89-B809573B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19" y="2933236"/>
            <a:ext cx="10883562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69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E739-B875-43AE-5264-CF5399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4" name="Picture 3" descr="A graph of a normal curve&#10;&#10;Description automatically generated with medium confidence">
            <a:extLst>
              <a:ext uri="{FF2B5EF4-FFF2-40B4-BE49-F238E27FC236}">
                <a16:creationId xmlns:a16="http://schemas.microsoft.com/office/drawing/2014/main" id="{3D20DFCE-2303-A634-44F3-8ED62A741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337"/>
            <a:ext cx="5870130" cy="3083147"/>
          </a:xfrm>
          <a:prstGeom prst="rect">
            <a:avLst/>
          </a:prstGeom>
        </p:spPr>
      </p:pic>
      <p:pic>
        <p:nvPicPr>
          <p:cNvPr id="7" name="Picture 6" descr="A graph of different bands and median curve&#10;&#10;Description automatically generated with medium confidence">
            <a:extLst>
              <a:ext uri="{FF2B5EF4-FFF2-40B4-BE49-F238E27FC236}">
                <a16:creationId xmlns:a16="http://schemas.microsoft.com/office/drawing/2014/main" id="{559209A1-8737-5097-1605-F4CEB22E5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24" y="2169337"/>
            <a:ext cx="5915076" cy="30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4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E739-B875-43AE-5264-CF539915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WB</a:t>
            </a:r>
          </a:p>
        </p:txBody>
      </p:sp>
      <p:pic>
        <p:nvPicPr>
          <p:cNvPr id="5" name="Picture 4" descr="A graph of different bands&#10;&#10;Description automatically generated with medium confidence">
            <a:extLst>
              <a:ext uri="{FF2B5EF4-FFF2-40B4-BE49-F238E27FC236}">
                <a16:creationId xmlns:a16="http://schemas.microsoft.com/office/drawing/2014/main" id="{D191DC27-053B-B642-13E8-63B36D9A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50" y="1969387"/>
            <a:ext cx="5965050" cy="3389423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7D938F6-D025-9157-9249-376FF9CAD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36" y="1969386"/>
            <a:ext cx="5988264" cy="33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2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0617-ECAB-C487-0E73-CC2F899B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4" name="Picture 3" descr="A graph of a normal band&#10;&#10;Description automatically generated with medium confidence">
            <a:extLst>
              <a:ext uri="{FF2B5EF4-FFF2-40B4-BE49-F238E27FC236}">
                <a16:creationId xmlns:a16="http://schemas.microsoft.com/office/drawing/2014/main" id="{8D148D3A-9B0F-BF24-2EF8-DA35DF77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82813"/>
            <a:ext cx="5988402" cy="3133466"/>
          </a:xfrm>
          <a:prstGeom prst="rect">
            <a:avLst/>
          </a:prstGeom>
        </p:spPr>
      </p:pic>
      <p:pic>
        <p:nvPicPr>
          <p:cNvPr id="8" name="Picture 7" descr="A graph of different bands and a line&#10;&#10;Description automatically generated with medium confidence">
            <a:extLst>
              <a:ext uri="{FF2B5EF4-FFF2-40B4-BE49-F238E27FC236}">
                <a16:creationId xmlns:a16="http://schemas.microsoft.com/office/drawing/2014/main" id="{7A3E8692-4E3F-428C-99B0-8B441DCA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50" y="2182813"/>
            <a:ext cx="6034249" cy="31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0617-ECAB-C487-0E73-CC2F899B7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WB</a:t>
            </a:r>
          </a:p>
        </p:txBody>
      </p:sp>
      <p:pic>
        <p:nvPicPr>
          <p:cNvPr id="5" name="Picture 4" descr="A graph of a normal band&#10;&#10;Description automatically generated with medium confidence">
            <a:extLst>
              <a:ext uri="{FF2B5EF4-FFF2-40B4-BE49-F238E27FC236}">
                <a16:creationId xmlns:a16="http://schemas.microsoft.com/office/drawing/2014/main" id="{E63ACEAD-80B4-E2F2-5A05-F724EE1A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7" y="1982085"/>
            <a:ext cx="5789221" cy="3334193"/>
          </a:xfrm>
          <a:prstGeom prst="rect">
            <a:avLst/>
          </a:prstGeom>
        </p:spPr>
      </p:pic>
      <p:pic>
        <p:nvPicPr>
          <p:cNvPr id="10" name="Picture 9" descr="A graph of different bands&#10;&#10;Description automatically generated with medium confidence">
            <a:extLst>
              <a:ext uri="{FF2B5EF4-FFF2-40B4-BE49-F238E27FC236}">
                <a16:creationId xmlns:a16="http://schemas.microsoft.com/office/drawing/2014/main" id="{C4D52EA8-7282-E9EC-BCFE-5CAE91FC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04" y="1982085"/>
            <a:ext cx="5863581" cy="33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92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9451-9030-302D-AFC0-EF3F986C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4" name="Picture 3" descr="A graph of different bands and a normal curve&#10;&#10;Description automatically generated with medium confidence">
            <a:extLst>
              <a:ext uri="{FF2B5EF4-FFF2-40B4-BE49-F238E27FC236}">
                <a16:creationId xmlns:a16="http://schemas.microsoft.com/office/drawing/2014/main" id="{B3BA4729-84EE-97BF-7127-6937D9850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9747"/>
            <a:ext cx="5858501" cy="3061881"/>
          </a:xfrm>
          <a:prstGeom prst="rect">
            <a:avLst/>
          </a:prstGeom>
        </p:spPr>
      </p:pic>
      <p:pic>
        <p:nvPicPr>
          <p:cNvPr id="8" name="Picture 7" descr="A graph of different bands and a normal curve&#10;&#10;Description automatically generated with medium confidence">
            <a:extLst>
              <a:ext uri="{FF2B5EF4-FFF2-40B4-BE49-F238E27FC236}">
                <a16:creationId xmlns:a16="http://schemas.microsoft.com/office/drawing/2014/main" id="{64A9F9BD-6623-E00C-94CA-ABBD91A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424" y="3636372"/>
            <a:ext cx="5963814" cy="3061881"/>
          </a:xfrm>
          <a:prstGeom prst="rect">
            <a:avLst/>
          </a:prstGeom>
        </p:spPr>
      </p:pic>
      <p:pic>
        <p:nvPicPr>
          <p:cNvPr id="10" name="Picture 9" descr="A graph of a normal band curve&#10;&#10;Description automatically generated with medium confidence">
            <a:extLst>
              <a:ext uri="{FF2B5EF4-FFF2-40B4-BE49-F238E27FC236}">
                <a16:creationId xmlns:a16="http://schemas.microsoft.com/office/drawing/2014/main" id="{156AADDA-83FE-F014-B042-4DC42B093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2171"/>
            <a:ext cx="5874890" cy="30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7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9451-9030-302D-AFC0-EF3F986C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WB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F62FC-AA06-A224-7F86-570F3BFE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62" y="3471524"/>
            <a:ext cx="5446452" cy="3386476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75A955F-2744-8E5E-B827-8DD20BCC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3" y="1897062"/>
            <a:ext cx="5446452" cy="3390299"/>
          </a:xfrm>
          <a:prstGeom prst="rect">
            <a:avLst/>
          </a:prstGeom>
        </p:spPr>
      </p:pic>
      <p:pic>
        <p:nvPicPr>
          <p:cNvPr id="10" name="Picture 9" descr="A graph of different bands&#10;&#10;Description automatically generated with medium confidence">
            <a:extLst>
              <a:ext uri="{FF2B5EF4-FFF2-40B4-BE49-F238E27FC236}">
                <a16:creationId xmlns:a16="http://schemas.microsoft.com/office/drawing/2014/main" id="{C79A0464-D944-002D-8CF2-37992A7DB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145" y="42524"/>
            <a:ext cx="5435569" cy="33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6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6B22D-2C6D-1870-716A-2D043F4B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3F88-7F6B-EF4D-5B61-01D08A22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340412"/>
            <a:ext cx="10515600" cy="1325563"/>
          </a:xfrm>
        </p:spPr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DAB74A18-9E64-B1DF-8E39-B5660D16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427"/>
            <a:ext cx="5696555" cy="2984611"/>
          </a:xfrm>
          <a:prstGeom prst="rect">
            <a:avLst/>
          </a:prstGeom>
        </p:spPr>
      </p:pic>
      <p:pic>
        <p:nvPicPr>
          <p:cNvPr id="8" name="Picture 7" descr="A graph of different bands and a temperature&#10;&#10;Description automatically generated with medium confidence">
            <a:extLst>
              <a:ext uri="{FF2B5EF4-FFF2-40B4-BE49-F238E27FC236}">
                <a16:creationId xmlns:a16="http://schemas.microsoft.com/office/drawing/2014/main" id="{C6178FBF-E63C-6347-EB08-C311C592D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14" y="3724733"/>
            <a:ext cx="5710011" cy="2984610"/>
          </a:xfrm>
          <a:prstGeom prst="rect">
            <a:avLst/>
          </a:prstGeom>
        </p:spPr>
      </p:pic>
      <p:pic>
        <p:nvPicPr>
          <p:cNvPr id="10" name="Picture 9" descr="A graph of a graph of a band&#10;&#10;Description automatically generated with medium confidence">
            <a:extLst>
              <a:ext uri="{FF2B5EF4-FFF2-40B4-BE49-F238E27FC236}">
                <a16:creationId xmlns:a16="http://schemas.microsoft.com/office/drawing/2014/main" id="{7EABEC51-9DD7-A395-B964-573D2CBA6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714" y="340412"/>
            <a:ext cx="5769260" cy="298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77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6B22D-2C6D-1870-716A-2D043F4B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F3F88-7F6B-EF4D-5B61-01D08A22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340412"/>
            <a:ext cx="10515600" cy="1325563"/>
          </a:xfrm>
        </p:spPr>
        <p:txBody>
          <a:bodyPr/>
          <a:lstStyle/>
          <a:p>
            <a:r>
              <a:rPr lang="en-US" dirty="0"/>
              <a:t>Mean Inverse Lambda WB</a:t>
            </a:r>
          </a:p>
        </p:txBody>
      </p:sp>
      <p:pic>
        <p:nvPicPr>
          <p:cNvPr id="17" name="Picture 16" descr="A graph of different types of bands&#10;&#10;Description automatically generated with medium confidence">
            <a:extLst>
              <a:ext uri="{FF2B5EF4-FFF2-40B4-BE49-F238E27FC236}">
                <a16:creationId xmlns:a16="http://schemas.microsoft.com/office/drawing/2014/main" id="{949C6655-3B68-35F2-4F14-321D22679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686" y="3640594"/>
            <a:ext cx="5488168" cy="3087577"/>
          </a:xfrm>
          <a:prstGeom prst="rect">
            <a:avLst/>
          </a:prstGeom>
        </p:spPr>
      </p:pic>
      <p:pic>
        <p:nvPicPr>
          <p:cNvPr id="19" name="Picture 1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E77B608-BE20-328C-D780-EF58D2AA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46" y="1886222"/>
            <a:ext cx="5435661" cy="3087577"/>
          </a:xfrm>
          <a:prstGeom prst="rect">
            <a:avLst/>
          </a:prstGeom>
        </p:spPr>
      </p:pic>
      <p:pic>
        <p:nvPicPr>
          <p:cNvPr id="21" name="Picture 20" descr="A graph of different bands and median curve&#10;&#10;Description automatically generated with medium confidence">
            <a:extLst>
              <a:ext uri="{FF2B5EF4-FFF2-40B4-BE49-F238E27FC236}">
                <a16:creationId xmlns:a16="http://schemas.microsoft.com/office/drawing/2014/main" id="{AF47F61B-6368-73E4-A4BB-5B49B3A4F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686" y="340412"/>
            <a:ext cx="5476226" cy="30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1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0C05-6ABA-9F87-4DFF-008A7C406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A98F-A916-0607-C494-D909BC73D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464227"/>
            <a:ext cx="10515600" cy="1325563"/>
          </a:xfrm>
        </p:spPr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4" name="Picture 3" descr="A graph of a normal curve&#10;&#10;Description automatically generated with medium confidence">
            <a:extLst>
              <a:ext uri="{FF2B5EF4-FFF2-40B4-BE49-F238E27FC236}">
                <a16:creationId xmlns:a16="http://schemas.microsoft.com/office/drawing/2014/main" id="{0B972055-87EB-2FE1-B2EB-2C353D26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4" y="2245833"/>
            <a:ext cx="5684744" cy="2948186"/>
          </a:xfrm>
          <a:prstGeom prst="rect">
            <a:avLst/>
          </a:prstGeom>
        </p:spPr>
      </p:pic>
      <p:pic>
        <p:nvPicPr>
          <p:cNvPr id="8" name="Picture 7" descr="A graph of different bands and a normal curve&#10;&#10;Description automatically generated with medium confidence">
            <a:extLst>
              <a:ext uri="{FF2B5EF4-FFF2-40B4-BE49-F238E27FC236}">
                <a16:creationId xmlns:a16="http://schemas.microsoft.com/office/drawing/2014/main" id="{0633B4C4-4323-E532-B5CE-E107F4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07" y="3594118"/>
            <a:ext cx="5684745" cy="2948186"/>
          </a:xfrm>
          <a:prstGeom prst="rect">
            <a:avLst/>
          </a:prstGeom>
        </p:spPr>
      </p:pic>
      <p:pic>
        <p:nvPicPr>
          <p:cNvPr id="10" name="Picture 9" descr="A graph of different bands and temperature&#10;&#10;Description automatically generated with medium confidence">
            <a:extLst>
              <a:ext uri="{FF2B5EF4-FFF2-40B4-BE49-F238E27FC236}">
                <a16:creationId xmlns:a16="http://schemas.microsoft.com/office/drawing/2014/main" id="{32B93E41-7091-9433-C85C-7BCF92EC5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5697"/>
            <a:ext cx="5670152" cy="29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67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0C05-6ABA-9F87-4DFF-008A7C406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A98F-A916-0607-C494-D909BC73D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464227"/>
            <a:ext cx="10515600" cy="1325563"/>
          </a:xfrm>
        </p:spPr>
        <p:txBody>
          <a:bodyPr/>
          <a:lstStyle/>
          <a:p>
            <a:r>
              <a:rPr lang="en-US" dirty="0"/>
              <a:t>Inverse Mean Lambda WB</a:t>
            </a:r>
          </a:p>
        </p:txBody>
      </p:sp>
      <p:pic>
        <p:nvPicPr>
          <p:cNvPr id="5" name="Picture 4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409D9102-CA4E-D65F-F573-7D49E0E3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71" y="3429000"/>
            <a:ext cx="5606928" cy="3210737"/>
          </a:xfrm>
          <a:prstGeom prst="rect">
            <a:avLst/>
          </a:prstGeom>
        </p:spPr>
      </p:pic>
      <p:pic>
        <p:nvPicPr>
          <p:cNvPr id="7" name="Picture 6" descr="A graph of different bands and median curve&#10;&#10;Description automatically generated with medium confidence">
            <a:extLst>
              <a:ext uri="{FF2B5EF4-FFF2-40B4-BE49-F238E27FC236}">
                <a16:creationId xmlns:a16="http://schemas.microsoft.com/office/drawing/2014/main" id="{1F1C0B43-72E9-C364-9E31-7039AD23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71" y="184421"/>
            <a:ext cx="5684847" cy="3210737"/>
          </a:xfrm>
          <a:prstGeom prst="rect">
            <a:avLst/>
          </a:prstGeom>
        </p:spPr>
      </p:pic>
      <p:pic>
        <p:nvPicPr>
          <p:cNvPr id="11" name="Picture 10" descr="A graph of a normal curve&#10;&#10;Description automatically generated with medium confidence">
            <a:extLst>
              <a:ext uri="{FF2B5EF4-FFF2-40B4-BE49-F238E27FC236}">
                <a16:creationId xmlns:a16="http://schemas.microsoft.com/office/drawing/2014/main" id="{EC3483FE-3C20-ACD1-3B5D-C448AA112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25" y="2279798"/>
            <a:ext cx="5694666" cy="321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3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0F8E-CD3E-A8EA-3997-8A4B3B3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1E4F6-252F-6EBD-10BD-D5DB8649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76" y="2766218"/>
            <a:ext cx="1099984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20C05-6ABA-9F87-4DFF-008A7C406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DA98F-A916-0607-C494-D909BC73D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44" y="464227"/>
            <a:ext cx="10515600" cy="1325563"/>
          </a:xfrm>
        </p:spPr>
        <p:txBody>
          <a:bodyPr/>
          <a:lstStyle/>
          <a:p>
            <a:r>
              <a:rPr lang="en-US" dirty="0"/>
              <a:t>Weibull WB</a:t>
            </a:r>
          </a:p>
        </p:txBody>
      </p:sp>
      <p:pic>
        <p:nvPicPr>
          <p:cNvPr id="5" name="Picture 4" descr="A graph of different types of bands&#10;&#10;Description automatically generated">
            <a:extLst>
              <a:ext uri="{FF2B5EF4-FFF2-40B4-BE49-F238E27FC236}">
                <a16:creationId xmlns:a16="http://schemas.microsoft.com/office/drawing/2014/main" id="{1CAEDBFE-8BB9-9396-415E-1A52F5DC0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36" y="1894959"/>
            <a:ext cx="5612398" cy="3198037"/>
          </a:xfrm>
          <a:prstGeom prst="rect">
            <a:avLst/>
          </a:prstGeom>
        </p:spPr>
      </p:pic>
      <p:pic>
        <p:nvPicPr>
          <p:cNvPr id="7" name="Picture 6" descr="A graph of a normal curve&#10;&#10;Description automatically generated with medium confidence">
            <a:extLst>
              <a:ext uri="{FF2B5EF4-FFF2-40B4-BE49-F238E27FC236}">
                <a16:creationId xmlns:a16="http://schemas.microsoft.com/office/drawing/2014/main" id="{155DD7BA-BD5F-454F-ABC7-40ACFA2BE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9" y="1894959"/>
            <a:ext cx="5662361" cy="319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68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EB16B-229F-9F6C-1856-9CBAA380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0E31A-53F8-7478-4CF0-46FD7798E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</a:t>
            </a:r>
            <a:br>
              <a:rPr lang="en-US" dirty="0"/>
            </a:br>
            <a:r>
              <a:rPr lang="en-US" dirty="0"/>
              <a:t>(Not Truncated)</a:t>
            </a:r>
          </a:p>
        </p:txBody>
      </p:sp>
      <p:pic>
        <p:nvPicPr>
          <p:cNvPr id="4" name="Picture 3" descr="A graph of different bands and a normal curve&#10;&#10;Description automatically generated with medium confidence">
            <a:extLst>
              <a:ext uri="{FF2B5EF4-FFF2-40B4-BE49-F238E27FC236}">
                <a16:creationId xmlns:a16="http://schemas.microsoft.com/office/drawing/2014/main" id="{D559256E-AD9E-40BA-523C-02C9F4111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730"/>
            <a:ext cx="5867530" cy="3027916"/>
          </a:xfrm>
          <a:prstGeom prst="rect">
            <a:avLst/>
          </a:prstGeom>
        </p:spPr>
      </p:pic>
      <p:pic>
        <p:nvPicPr>
          <p:cNvPr id="6" name="Picture 5" descr="A graph of different bands and median curve&#10;&#10;Description automatically generated with medium confidence">
            <a:extLst>
              <a:ext uri="{FF2B5EF4-FFF2-40B4-BE49-F238E27FC236}">
                <a16:creationId xmlns:a16="http://schemas.microsoft.com/office/drawing/2014/main" id="{92274F84-3A4B-8399-6E22-D27EB1C8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64959"/>
            <a:ext cx="5874611" cy="3027916"/>
          </a:xfrm>
          <a:prstGeom prst="rect">
            <a:avLst/>
          </a:prstGeom>
        </p:spPr>
      </p:pic>
      <p:pic>
        <p:nvPicPr>
          <p:cNvPr id="10" name="Picture 9" descr="A graph of a normal band curve&#10;&#10;Description automatically generated with medium confidence">
            <a:extLst>
              <a:ext uri="{FF2B5EF4-FFF2-40B4-BE49-F238E27FC236}">
                <a16:creationId xmlns:a16="http://schemas.microsoft.com/office/drawing/2014/main" id="{DF78C882-7051-A6FD-4B38-756FEBB2C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1863"/>
            <a:ext cx="5808504" cy="302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05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CABE4-FD02-7FBC-BF1D-95B3F2BE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0A8B-BA7F-4B3B-88A8-96BD5D9B5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68" y="365125"/>
            <a:ext cx="6118654" cy="1325563"/>
          </a:xfrm>
        </p:spPr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4" name="Picture 3" descr="A graph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54E9D957-768F-0E19-71EC-687905D6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941" y="337303"/>
            <a:ext cx="5896532" cy="3054373"/>
          </a:xfrm>
          <a:prstGeom prst="rect">
            <a:avLst/>
          </a:prstGeom>
        </p:spPr>
      </p:pic>
      <p:pic>
        <p:nvPicPr>
          <p:cNvPr id="7" name="Picture 6" descr="A graph of different bands and median curve&#10;&#10;Description automatically generated with medium confidence">
            <a:extLst>
              <a:ext uri="{FF2B5EF4-FFF2-40B4-BE49-F238E27FC236}">
                <a16:creationId xmlns:a16="http://schemas.microsoft.com/office/drawing/2014/main" id="{B663FB25-DCF1-43AD-455C-1E44221F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941" y="3625591"/>
            <a:ext cx="5888950" cy="3054371"/>
          </a:xfrm>
          <a:prstGeom prst="rect">
            <a:avLst/>
          </a:prstGeom>
        </p:spPr>
      </p:pic>
      <p:pic>
        <p:nvPicPr>
          <p:cNvPr id="10" name="Picture 9" descr="A graph of a normal band&#10;&#10;Description automatically generated with medium confidence">
            <a:extLst>
              <a:ext uri="{FF2B5EF4-FFF2-40B4-BE49-F238E27FC236}">
                <a16:creationId xmlns:a16="http://schemas.microsoft.com/office/drawing/2014/main" id="{B513D91F-9324-7BEA-233F-E78D700EA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6466"/>
            <a:ext cx="5883053" cy="30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34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7F857-92F7-1485-47E4-5D366A437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E126-F7DF-AE52-1B3E-F3F440A0C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4" y="178157"/>
            <a:ext cx="6304006" cy="1325563"/>
          </a:xfrm>
        </p:spPr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4" name="Picture 3" descr="A graph of different sizes of lines&#10;&#10;Description automatically generated with medium confidence">
            <a:extLst>
              <a:ext uri="{FF2B5EF4-FFF2-40B4-BE49-F238E27FC236}">
                <a16:creationId xmlns:a16="http://schemas.microsoft.com/office/drawing/2014/main" id="{0F92689E-B36E-14A2-1440-73E9D424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624" y="396837"/>
            <a:ext cx="5927538" cy="3032163"/>
          </a:xfrm>
          <a:prstGeom prst="rect">
            <a:avLst/>
          </a:prstGeom>
        </p:spPr>
      </p:pic>
      <p:pic>
        <p:nvPicPr>
          <p:cNvPr id="8" name="Picture 7" descr="A graph of different bands and a normal curve&#10;&#10;Description automatically generated with medium confidence">
            <a:extLst>
              <a:ext uri="{FF2B5EF4-FFF2-40B4-BE49-F238E27FC236}">
                <a16:creationId xmlns:a16="http://schemas.microsoft.com/office/drawing/2014/main" id="{B109C195-EE67-E9C8-ECBD-8E4218FB9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49" y="3693107"/>
            <a:ext cx="5802288" cy="3032163"/>
          </a:xfrm>
          <a:prstGeom prst="rect">
            <a:avLst/>
          </a:prstGeom>
        </p:spPr>
      </p:pic>
      <p:pic>
        <p:nvPicPr>
          <p:cNvPr id="10" name="Picture 9" descr="A graph of a normal band and a normal band&#10;&#10;Description automatically generated with medium confidence">
            <a:extLst>
              <a:ext uri="{FF2B5EF4-FFF2-40B4-BE49-F238E27FC236}">
                <a16:creationId xmlns:a16="http://schemas.microsoft.com/office/drawing/2014/main" id="{A005E682-6B76-F2EB-6936-F49D40F84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63" y="2135088"/>
            <a:ext cx="5927537" cy="30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32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67C0E-B74E-15DC-7995-632A8EEA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5" name="Content Placeholder 4" descr="A group of black lines with letters&#10;&#10;Description automatically generated">
            <a:extLst>
              <a:ext uri="{FF2B5EF4-FFF2-40B4-BE49-F238E27FC236}">
                <a16:creationId xmlns:a16="http://schemas.microsoft.com/office/drawing/2014/main" id="{28B72BEE-3B12-A659-854A-7D317720E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600" y="1918494"/>
            <a:ext cx="6908800" cy="4165600"/>
          </a:xfrm>
        </p:spPr>
      </p:pic>
    </p:spTree>
    <p:extLst>
      <p:ext uri="{BB962C8B-B14F-4D97-AF65-F5344CB8AC3E}">
        <p14:creationId xmlns:p14="http://schemas.microsoft.com/office/powerpoint/2010/main" val="2225544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416C-C812-2275-AF33-1E3EE7E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5" name="Content Placeholder 4" descr="A collage of black and white images&#10;&#10;Description automatically generated">
            <a:extLst>
              <a:ext uri="{FF2B5EF4-FFF2-40B4-BE49-F238E27FC236}">
                <a16:creationId xmlns:a16="http://schemas.microsoft.com/office/drawing/2014/main" id="{5F6457B3-DACF-6037-D4C7-AE58B0A63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00" y="1975644"/>
            <a:ext cx="6858000" cy="4051300"/>
          </a:xfrm>
        </p:spPr>
      </p:pic>
    </p:spTree>
    <p:extLst>
      <p:ext uri="{BB962C8B-B14F-4D97-AF65-F5344CB8AC3E}">
        <p14:creationId xmlns:p14="http://schemas.microsoft.com/office/powerpoint/2010/main" val="1158733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9CB1-15E0-0B2E-13B0-20C48FD1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9" name="Picture 8" descr="A group of black dots&#10;&#10;Description automatically generated">
            <a:extLst>
              <a:ext uri="{FF2B5EF4-FFF2-40B4-BE49-F238E27FC236}">
                <a16:creationId xmlns:a16="http://schemas.microsoft.com/office/drawing/2014/main" id="{C4C4C947-49CA-E7D2-2578-1620727F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690688"/>
            <a:ext cx="66294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34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D999-1CED-3AC6-571B-F68EA492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5" name="Picture 4" descr="A collage of black and white images&#10;&#10;Description automatically generated">
            <a:extLst>
              <a:ext uri="{FF2B5EF4-FFF2-40B4-BE49-F238E27FC236}">
                <a16:creationId xmlns:a16="http://schemas.microsoft.com/office/drawing/2014/main" id="{7AEB7CF6-C945-26C0-D856-F3235B7D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794456"/>
            <a:ext cx="6553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82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BFDA-A8D7-75E0-7806-027224746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5" name="Content Placeholder 4" descr="A group of black dots&#10;&#10;Description automatically generated">
            <a:extLst>
              <a:ext uri="{FF2B5EF4-FFF2-40B4-BE49-F238E27FC236}">
                <a16:creationId xmlns:a16="http://schemas.microsoft.com/office/drawing/2014/main" id="{5FAA0F50-B5EB-3248-EE8F-7FB7F2F47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1988344"/>
            <a:ext cx="6743700" cy="4025900"/>
          </a:xfrm>
        </p:spPr>
      </p:pic>
    </p:spTree>
    <p:extLst>
      <p:ext uri="{BB962C8B-B14F-4D97-AF65-F5344CB8AC3E}">
        <p14:creationId xmlns:p14="http://schemas.microsoft.com/office/powerpoint/2010/main" val="3527601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984-869A-A071-1151-3DC35AE4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5" name="Picture 4" descr="A collage of black dots&#10;&#10;Description automatically generated">
            <a:extLst>
              <a:ext uri="{FF2B5EF4-FFF2-40B4-BE49-F238E27FC236}">
                <a16:creationId xmlns:a16="http://schemas.microsoft.com/office/drawing/2014/main" id="{C4E43E05-321D-6F68-1339-4339DCB2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1962597"/>
            <a:ext cx="6680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4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0F8E-CD3E-A8EA-3997-8A4B3B3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4FE22-3CD3-8696-51CF-F45BCBE5E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82" y="2766218"/>
            <a:ext cx="1125523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94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82DE-2636-4967-1D64-BC1CAFE9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5" name="Picture 4" descr="A collage of images of different shapes&#10;&#10;Description automatically generated">
            <a:extLst>
              <a:ext uri="{FF2B5EF4-FFF2-40B4-BE49-F238E27FC236}">
                <a16:creationId xmlns:a16="http://schemas.microsoft.com/office/drawing/2014/main" id="{FE02430F-A54E-FCEE-2178-52913AB54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0" y="2058742"/>
            <a:ext cx="6616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930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9562-8543-8A58-4377-279B4165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5" name="Picture 4" descr="A group of black dots&#10;&#10;Description automatically generated">
            <a:extLst>
              <a:ext uri="{FF2B5EF4-FFF2-40B4-BE49-F238E27FC236}">
                <a16:creationId xmlns:a16="http://schemas.microsoft.com/office/drawing/2014/main" id="{46A6886F-FD24-6095-9FE2-4F4E49801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930669"/>
            <a:ext cx="70866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63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CE56-B253-1519-C79F-BAC2AAC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Exp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FE975CFF-A209-E197-A00A-AF61CCBF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162175"/>
            <a:ext cx="5193068" cy="3209925"/>
          </a:xfrm>
          <a:prstGeom prst="rect">
            <a:avLst/>
          </a:prstGeom>
        </p:spPr>
      </p:pic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75D7F9CB-6027-2F17-D0C1-56753ED3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065" y="123825"/>
            <a:ext cx="5227860" cy="3209925"/>
          </a:xfrm>
          <a:prstGeom prst="rect">
            <a:avLst/>
          </a:prstGeom>
        </p:spPr>
      </p:pic>
      <p:pic>
        <p:nvPicPr>
          <p:cNvPr id="10" name="Picture 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D36AF76D-D127-FDEE-DDB9-E5248B97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65" y="3575050"/>
            <a:ext cx="525260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82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CE56-B253-1519-C79F-BAC2AAC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WB</a:t>
            </a:r>
          </a:p>
        </p:txBody>
      </p:sp>
      <p:pic>
        <p:nvPicPr>
          <p:cNvPr id="5" name="Picture 4" descr="A graph with a line and text&#10;&#10;Description automatically generated with medium confidence">
            <a:extLst>
              <a:ext uri="{FF2B5EF4-FFF2-40B4-BE49-F238E27FC236}">
                <a16:creationId xmlns:a16="http://schemas.microsoft.com/office/drawing/2014/main" id="{92A795DA-BA48-2F07-B5FF-2B375E05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94" y="2092132"/>
            <a:ext cx="5254592" cy="3260493"/>
          </a:xfrm>
          <a:prstGeom prst="rect">
            <a:avLst/>
          </a:prstGeom>
        </p:spPr>
      </p:pic>
      <p:pic>
        <p:nvPicPr>
          <p:cNvPr id="9" name="Picture 8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D6E2A30D-6D2B-F435-739E-44E69B4FD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69" y="168507"/>
            <a:ext cx="5298301" cy="3260493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B50AC60E-1466-90CB-5333-C901B75B2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269" y="3429000"/>
            <a:ext cx="5288823" cy="32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7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0FFE2-FD11-E10B-B4E2-78FB31BC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3282-4657-36C7-9D60-4BDDDF58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Exp (Log)</a:t>
            </a:r>
          </a:p>
        </p:txBody>
      </p:sp>
      <p:pic>
        <p:nvPicPr>
          <p:cNvPr id="4" name="Picture 3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C1CE6323-5040-72B3-4F21-3B817088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289175"/>
            <a:ext cx="4833635" cy="2997200"/>
          </a:xfrm>
          <a:prstGeom prst="rect">
            <a:avLst/>
          </a:prstGeom>
        </p:spPr>
      </p:pic>
      <p:pic>
        <p:nvPicPr>
          <p:cNvPr id="6" name="Picture 5" descr="A graph with blue and purple lines&#10;&#10;Description automatically generated">
            <a:extLst>
              <a:ext uri="{FF2B5EF4-FFF2-40B4-BE49-F238E27FC236}">
                <a16:creationId xmlns:a16="http://schemas.microsoft.com/office/drawing/2014/main" id="{EFD62DA6-7A6C-8820-8DB0-B2FEE8C9B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17" y="192088"/>
            <a:ext cx="4769830" cy="2997200"/>
          </a:xfrm>
          <a:prstGeom prst="rect">
            <a:avLst/>
          </a:prstGeom>
        </p:spPr>
      </p:pic>
      <p:pic>
        <p:nvPicPr>
          <p:cNvPr id="8" name="Picture 7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A8F56616-F623-8713-9E85-6A5D930F6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461" y="3557588"/>
            <a:ext cx="4837586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8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0FFE2-FD11-E10B-B4E2-78FB31BCF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3282-4657-36C7-9D60-4BDDDF58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WB (Log)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4F65430A-EFDA-DDFC-A15C-D81E14FA7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25" y="2133445"/>
            <a:ext cx="5443923" cy="3338809"/>
          </a:xfrm>
          <a:prstGeom prst="rect">
            <a:avLst/>
          </a:prstGeom>
        </p:spPr>
      </p:pic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BEE003CE-EFF2-0900-A43E-7B69A479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153" y="135942"/>
            <a:ext cx="5406153" cy="3338809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3AC4D6E9-7F53-1EA4-E6BB-4F4870730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286" y="3539364"/>
            <a:ext cx="5463505" cy="33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77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CE56-B253-1519-C79F-BAC2AAC8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7152861" cy="1325563"/>
          </a:xfrm>
        </p:spPr>
        <p:txBody>
          <a:bodyPr/>
          <a:lstStyle/>
          <a:p>
            <a:r>
              <a:rPr lang="en-US" dirty="0"/>
              <a:t>Comparisons Exp (Not Truncated)</a:t>
            </a:r>
          </a:p>
        </p:txBody>
      </p:sp>
      <p:pic>
        <p:nvPicPr>
          <p:cNvPr id="4" name="Picture 3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742C0A64-C12C-9033-04E0-38D1E5F7A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197100"/>
            <a:ext cx="5041534" cy="3146425"/>
          </a:xfrm>
          <a:prstGeom prst="rect">
            <a:avLst/>
          </a:prstGeom>
        </p:spPr>
      </p:pic>
      <p:pic>
        <p:nvPicPr>
          <p:cNvPr id="7" name="Picture 6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C7F80807-BD09-7191-5E8B-547F0B59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07" y="296069"/>
            <a:ext cx="5139468" cy="3146425"/>
          </a:xfrm>
          <a:prstGeom prst="rect">
            <a:avLst/>
          </a:prstGeom>
        </p:spPr>
      </p:pic>
      <p:pic>
        <p:nvPicPr>
          <p:cNvPr id="10" name="Picture 9" descr="A graph with blue lines and dots&#10;&#10;Description automatically generated">
            <a:extLst>
              <a:ext uri="{FF2B5EF4-FFF2-40B4-BE49-F238E27FC236}">
                <a16:creationId xmlns:a16="http://schemas.microsoft.com/office/drawing/2014/main" id="{94D3A7F1-00FE-5378-D83F-73821416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107" y="3553619"/>
            <a:ext cx="5173093" cy="31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62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F464A-7E5E-F152-2B65-AD6A575CD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F85B-1BC7-49BC-E67B-76F5F56E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900"/>
            <a:ext cx="7152861" cy="1325563"/>
          </a:xfrm>
        </p:spPr>
        <p:txBody>
          <a:bodyPr/>
          <a:lstStyle/>
          <a:p>
            <a:r>
              <a:rPr lang="en-US" dirty="0"/>
              <a:t>Comparisons Exp (Not Truncated/Log)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377131F6-8F03-63B5-D72D-ACB013176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289175"/>
            <a:ext cx="4945154" cy="3082925"/>
          </a:xfrm>
          <a:prstGeom prst="rect">
            <a:avLst/>
          </a:prstGeom>
        </p:spPr>
      </p:pic>
      <p:pic>
        <p:nvPicPr>
          <p:cNvPr id="7" name="Picture 6" descr="A graph with blue dots and white text&#10;&#10;Description automatically generated">
            <a:extLst>
              <a:ext uri="{FF2B5EF4-FFF2-40B4-BE49-F238E27FC236}">
                <a16:creationId xmlns:a16="http://schemas.microsoft.com/office/drawing/2014/main" id="{D59EAEDF-25B6-82B8-2AC6-6A61E534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69" y="234157"/>
            <a:ext cx="4961442" cy="3082925"/>
          </a:xfrm>
          <a:prstGeom prst="rect">
            <a:avLst/>
          </a:prstGeom>
        </p:spPr>
      </p:pic>
      <p:pic>
        <p:nvPicPr>
          <p:cNvPr id="10" name="Picture 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4C805323-34CD-83A6-5421-DA383960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69" y="3540918"/>
            <a:ext cx="5041489" cy="308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3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A</a:t>
            </a:r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02FFCC6F-C6BD-67CF-BCA0-7260CFE0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71" y="1480324"/>
            <a:ext cx="8480657" cy="52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34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A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DAE587F0-81DE-D75A-863B-F98EFC95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97" y="1376010"/>
            <a:ext cx="7999606" cy="51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9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0428-2FA1-57FB-82EE-DCBC79F1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0F6BE44A-F1CA-0D9D-2DB2-A95A056A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4" y="2686704"/>
            <a:ext cx="11381872" cy="148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5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B</a:t>
            </a:r>
          </a:p>
        </p:txBody>
      </p:sp>
      <p:pic>
        <p:nvPicPr>
          <p:cNvPr id="7" name="Picture 6" descr="A graph with lines and dots&#10;&#10;Description automatically generated">
            <a:extLst>
              <a:ext uri="{FF2B5EF4-FFF2-40B4-BE49-F238E27FC236}">
                <a16:creationId xmlns:a16="http://schemas.microsoft.com/office/drawing/2014/main" id="{F370492E-F884-2A15-4D11-06C43A16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57" y="1489965"/>
            <a:ext cx="8260885" cy="51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5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B</a:t>
            </a:r>
          </a:p>
        </p:txBody>
      </p:sp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668C1B5C-1B2E-57D7-8EFA-5A0D6CDA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95" y="1550634"/>
            <a:ext cx="8395010" cy="50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2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C</a:t>
            </a:r>
          </a:p>
        </p:txBody>
      </p:sp>
      <p:pic>
        <p:nvPicPr>
          <p:cNvPr id="4" name="Picture 3" descr="A graph with lines and dots&#10;&#10;Description automatically generated">
            <a:extLst>
              <a:ext uri="{FF2B5EF4-FFF2-40B4-BE49-F238E27FC236}">
                <a16:creationId xmlns:a16="http://schemas.microsoft.com/office/drawing/2014/main" id="{F452677E-E380-F997-F735-A868C794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59" y="1435561"/>
            <a:ext cx="8216281" cy="50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51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4646-9DAC-604F-1C6E-7DEE90A86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WB/Exp Data Comparison- C</a:t>
            </a:r>
          </a:p>
        </p:txBody>
      </p:sp>
      <p:pic>
        <p:nvPicPr>
          <p:cNvPr id="5" name="Picture 4" descr="A graph with lines and dots&#10;&#10;Description automatically generated">
            <a:extLst>
              <a:ext uri="{FF2B5EF4-FFF2-40B4-BE49-F238E27FC236}">
                <a16:creationId xmlns:a16="http://schemas.microsoft.com/office/drawing/2014/main" id="{56CD2BFE-4CD2-E66F-66A0-C066EE1B1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347" y="1467468"/>
            <a:ext cx="8647306" cy="5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40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F3B7B-1095-2275-ED8A-2D9E0BB5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Topt</a:t>
            </a:r>
            <a:r>
              <a:rPr lang="en-US" dirty="0"/>
              <a:t> vs Lifetime- Mean</a:t>
            </a:r>
          </a:p>
        </p:txBody>
      </p:sp>
      <p:pic>
        <p:nvPicPr>
          <p:cNvPr id="5" name="Picture 4" descr="A graph with numbers and dots&#10;&#10;Description automatically generated">
            <a:extLst>
              <a:ext uri="{FF2B5EF4-FFF2-40B4-BE49-F238E27FC236}">
                <a16:creationId xmlns:a16="http://schemas.microsoft.com/office/drawing/2014/main" id="{1627F049-3A71-0823-DA03-9AAF2461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594" y="1942481"/>
            <a:ext cx="5891849" cy="3633129"/>
          </a:xfrm>
          <a:prstGeom prst="rect">
            <a:avLst/>
          </a:prstGeom>
        </p:spPr>
      </p:pic>
      <p:pic>
        <p:nvPicPr>
          <p:cNvPr id="7" name="Picture 6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9AAF5105-8395-D330-F79C-429EB0705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5" y="1942481"/>
            <a:ext cx="5810912" cy="36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67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6835-691C-DF88-E890-585E7224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Topt</a:t>
            </a:r>
            <a:r>
              <a:rPr lang="en-US" dirty="0"/>
              <a:t> vs Lifetime- Median</a:t>
            </a:r>
          </a:p>
        </p:txBody>
      </p:sp>
      <p:pic>
        <p:nvPicPr>
          <p:cNvPr id="4" name="Picture 3" descr="A graph with colorful dots and numbers&#10;&#10;Description automatically generated">
            <a:extLst>
              <a:ext uri="{FF2B5EF4-FFF2-40B4-BE49-F238E27FC236}">
                <a16:creationId xmlns:a16="http://schemas.microsoft.com/office/drawing/2014/main" id="{A3459307-5A56-0509-36AC-335265C34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5" y="2047527"/>
            <a:ext cx="5846696" cy="3639595"/>
          </a:xfrm>
          <a:prstGeom prst="rect">
            <a:avLst/>
          </a:prstGeom>
        </p:spPr>
      </p:pic>
      <p:pic>
        <p:nvPicPr>
          <p:cNvPr id="6" name="Picture 5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96080689-79AB-3669-90D1-01B22915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41" y="2047527"/>
            <a:ext cx="5894211" cy="36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43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E2753-E121-CFAE-4DA1-5945B56A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Day Lifetime Low vs High Temperature- Mean</a:t>
            </a:r>
          </a:p>
        </p:txBody>
      </p:sp>
      <p:pic>
        <p:nvPicPr>
          <p:cNvPr id="5" name="Picture 4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26B9C994-0DA9-295D-57DF-10ED1DD61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0" y="2082490"/>
            <a:ext cx="5714780" cy="3560027"/>
          </a:xfrm>
          <a:prstGeom prst="rect">
            <a:avLst/>
          </a:prstGeom>
        </p:spPr>
      </p:pic>
      <p:pic>
        <p:nvPicPr>
          <p:cNvPr id="7" name="Picture 6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DBA352BE-BD7D-1153-9509-A0D5592F1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21" y="2082490"/>
            <a:ext cx="5737926" cy="356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0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43C5-ED33-C08E-4241-7D17B739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Day Lifetime Low vs High Temperature- Median</a:t>
            </a:r>
          </a:p>
        </p:txBody>
      </p:sp>
      <p:pic>
        <p:nvPicPr>
          <p:cNvPr id="5" name="Picture 4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2ED86FB6-7E06-8260-0E9E-88049129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1" y="2104792"/>
            <a:ext cx="5961989" cy="3693841"/>
          </a:xfrm>
          <a:prstGeom prst="rect">
            <a:avLst/>
          </a:prstGeom>
        </p:spPr>
      </p:pic>
      <p:pic>
        <p:nvPicPr>
          <p:cNvPr id="7" name="Picture 6" descr="A graph with colored dots and numbers&#10;&#10;Description automatically generated">
            <a:extLst>
              <a:ext uri="{FF2B5EF4-FFF2-40B4-BE49-F238E27FC236}">
                <a16:creationId xmlns:a16="http://schemas.microsoft.com/office/drawing/2014/main" id="{77CA58F6-816C-B9B3-47E0-00D7F94C5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410" y="2078270"/>
            <a:ext cx="5983590" cy="369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74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5CA1-ECFA-2BED-5ED2-34721626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QQPlot</a:t>
            </a:r>
            <a:r>
              <a:rPr lang="en-US" dirty="0"/>
              <a:t> Exponential Data</a:t>
            </a:r>
          </a:p>
        </p:txBody>
      </p:sp>
      <p:pic>
        <p:nvPicPr>
          <p:cNvPr id="4" name="Picture 3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0C74477A-C317-CFA8-5AEE-B9F8A47BD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0" y="1747187"/>
            <a:ext cx="3895838" cy="2338964"/>
          </a:xfrm>
          <a:prstGeom prst="rect">
            <a:avLst/>
          </a:prstGeom>
        </p:spPr>
      </p:pic>
      <p:pic>
        <p:nvPicPr>
          <p:cNvPr id="11" name="Picture 10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8786A076-DA10-D247-C0F6-AC686F00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67" y="4261486"/>
            <a:ext cx="4009187" cy="2376929"/>
          </a:xfrm>
          <a:prstGeom prst="rect">
            <a:avLst/>
          </a:prstGeom>
        </p:spPr>
      </p:pic>
      <p:pic>
        <p:nvPicPr>
          <p:cNvPr id="13" name="Picture 12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72DB3686-0E91-4080-98E5-5B7B43DF7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95" y="4334661"/>
            <a:ext cx="3895838" cy="2303754"/>
          </a:xfrm>
          <a:prstGeom prst="rect">
            <a:avLst/>
          </a:prstGeom>
        </p:spPr>
      </p:pic>
      <p:pic>
        <p:nvPicPr>
          <p:cNvPr id="15" name="Picture 14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410267CE-BFC3-CD76-0DF4-1160B19FE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080" y="1827878"/>
            <a:ext cx="3895839" cy="2296417"/>
          </a:xfrm>
          <a:prstGeom prst="rect">
            <a:avLst/>
          </a:prstGeom>
        </p:spPr>
      </p:pic>
      <p:pic>
        <p:nvPicPr>
          <p:cNvPr id="17" name="Picture 16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39926C0D-901D-AE4C-F2BC-B43E0ABD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401" y="1785057"/>
            <a:ext cx="3895839" cy="230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497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4454-388E-5EA4-BB61-3F0C49AC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QQPlot</a:t>
            </a:r>
            <a:r>
              <a:rPr lang="en-US" dirty="0"/>
              <a:t> Weibull Data</a:t>
            </a:r>
          </a:p>
        </p:txBody>
      </p:sp>
      <p:pic>
        <p:nvPicPr>
          <p:cNvPr id="8" name="Picture 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78468AE-71B9-F016-E772-7E727D71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7" y="1422018"/>
            <a:ext cx="3849538" cy="2309723"/>
          </a:xfrm>
          <a:prstGeom prst="rect">
            <a:avLst/>
          </a:prstGeom>
        </p:spPr>
      </p:pic>
      <p:pic>
        <p:nvPicPr>
          <p:cNvPr id="10" name="Picture 9" descr="A graph of a number of colored dots&#10;&#10;Description automatically generated">
            <a:extLst>
              <a:ext uri="{FF2B5EF4-FFF2-40B4-BE49-F238E27FC236}">
                <a16:creationId xmlns:a16="http://schemas.microsoft.com/office/drawing/2014/main" id="{3E4E0D3D-95B1-A00C-060B-5501A14F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30" y="1422018"/>
            <a:ext cx="3849539" cy="2321367"/>
          </a:xfrm>
          <a:prstGeom prst="rect">
            <a:avLst/>
          </a:prstGeom>
        </p:spPr>
      </p:pic>
      <p:pic>
        <p:nvPicPr>
          <p:cNvPr id="14" name="Picture 13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4C2F5AA-3EA4-D2B7-C816-3680F0DCF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954" y="1422018"/>
            <a:ext cx="3849540" cy="2299536"/>
          </a:xfrm>
          <a:prstGeom prst="rect">
            <a:avLst/>
          </a:prstGeom>
        </p:spPr>
      </p:pic>
      <p:pic>
        <p:nvPicPr>
          <p:cNvPr id="18" name="Picture 17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C064D809-C64A-BD04-3E60-1E4DC6804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07" y="4226814"/>
            <a:ext cx="3876255" cy="2309723"/>
          </a:xfrm>
          <a:prstGeom prst="rect">
            <a:avLst/>
          </a:prstGeom>
        </p:spPr>
      </p:pic>
      <p:pic>
        <p:nvPicPr>
          <p:cNvPr id="20" name="Picture 19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A300F5D0-30FB-6F81-02C8-3A4386881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839" y="4226814"/>
            <a:ext cx="3856930" cy="2321367"/>
          </a:xfrm>
          <a:prstGeom prst="rect">
            <a:avLst/>
          </a:prstGeom>
        </p:spPr>
      </p:pic>
      <p:pic>
        <p:nvPicPr>
          <p:cNvPr id="22" name="Picture 21" descr="A graph of a number of data&#10;&#10;Description automatically generated">
            <a:extLst>
              <a:ext uri="{FF2B5EF4-FFF2-40B4-BE49-F238E27FC236}">
                <a16:creationId xmlns:a16="http://schemas.microsoft.com/office/drawing/2014/main" id="{2DFEB261-5754-C119-8594-059AF8B98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3954" y="4226814"/>
            <a:ext cx="3863094" cy="22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6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0428-2FA1-57FB-82EE-DCBC79F1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WB</a:t>
            </a:r>
          </a:p>
        </p:txBody>
      </p:sp>
      <p:pic>
        <p:nvPicPr>
          <p:cNvPr id="4" name="Picture 3" descr="A number of a person&#10;&#10;Description automatically generated with medium confidence">
            <a:extLst>
              <a:ext uri="{FF2B5EF4-FFF2-40B4-BE49-F238E27FC236}">
                <a16:creationId xmlns:a16="http://schemas.microsoft.com/office/drawing/2014/main" id="{E0229144-64A5-E4CD-002A-EDE3ACB6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3165"/>
            <a:ext cx="10515600" cy="13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03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CC04-A433-991F-44FE-32916D93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Exponential Data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02296F8-A11E-9BF7-CECD-364FAF08C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6312" y="2219238"/>
            <a:ext cx="5374892" cy="3364212"/>
          </a:xfrm>
        </p:spPr>
      </p:pic>
      <p:pic>
        <p:nvPicPr>
          <p:cNvPr id="7" name="Picture 6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CC6E66E-1EA7-8AC1-FA8E-EB9F9989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96" y="2106484"/>
            <a:ext cx="5522016" cy="336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1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BA54-C50A-22BF-7D98-A8AE711A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Weibull Data</a:t>
            </a:r>
          </a:p>
        </p:txBody>
      </p:sp>
      <p:pic>
        <p:nvPicPr>
          <p:cNvPr id="5" name="Picture 4" descr="A graph with different colored rectangular shapes&#10;&#10;Description automatically generated">
            <a:extLst>
              <a:ext uri="{FF2B5EF4-FFF2-40B4-BE49-F238E27FC236}">
                <a16:creationId xmlns:a16="http://schemas.microsoft.com/office/drawing/2014/main" id="{7ED3AB22-7478-D260-2190-018341CFF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4" y="2196756"/>
            <a:ext cx="5682816" cy="3450281"/>
          </a:xfrm>
          <a:prstGeom prst="rect">
            <a:avLst/>
          </a:prstGeom>
        </p:spPr>
      </p:pic>
      <p:pic>
        <p:nvPicPr>
          <p:cNvPr id="7" name="Picture 6" descr="A graph of a method&#10;&#10;Description automatically generated with medium confidence">
            <a:extLst>
              <a:ext uri="{FF2B5EF4-FFF2-40B4-BE49-F238E27FC236}">
                <a16:creationId xmlns:a16="http://schemas.microsoft.com/office/drawing/2014/main" id="{72383720-2615-05CD-33BC-8DFAE94E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76" y="2196755"/>
            <a:ext cx="5599140" cy="345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07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92D37-9710-DAA8-30AE-7682C3B9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Comparison</a:t>
            </a:r>
          </a:p>
        </p:txBody>
      </p:sp>
      <p:pic>
        <p:nvPicPr>
          <p:cNvPr id="5" name="Picture 4" descr="A graph of data generated by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B312175-6793-9597-287F-2250AC7F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79" y="1954942"/>
            <a:ext cx="5507728" cy="3401541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06BFA27-0F9A-1CF7-7330-F1DCC22A5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34" y="1954942"/>
            <a:ext cx="5412887" cy="34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267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ED4D-2819-F85B-FBAA-341C38EB05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Lifetime Sim Results (Narrow)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63E176-4C03-D0B9-3C03-FC4D1FFBE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Piper Zimmerman</a:t>
            </a:r>
          </a:p>
        </p:txBody>
      </p:sp>
    </p:spTree>
    <p:extLst>
      <p:ext uri="{BB962C8B-B14F-4D97-AF65-F5344CB8AC3E}">
        <p14:creationId xmlns:p14="http://schemas.microsoft.com/office/powerpoint/2010/main" val="33042262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F12E-5524-27CB-E945-61D47B8D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A9A69A27-78DD-B0CC-389E-3C8C3844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0" y="2763910"/>
            <a:ext cx="10663989" cy="13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24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0F8E-CD3E-A8EA-3997-8A4B3B36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03C828C3-AF38-6158-27C4-85212892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30" y="2797257"/>
            <a:ext cx="11331140" cy="14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00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0428-2FA1-57FB-82EE-DCBC79F1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9FEB71EC-DF39-184D-ED81-FFB2FAAA2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43" y="2657475"/>
            <a:ext cx="11266714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521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AE4-99D0-CBE9-266D-4350DD3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53506265-C6FB-3627-3A2E-A040CC0E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9" y="2705349"/>
            <a:ext cx="11553461" cy="14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385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BFB-FC9B-1B77-98BF-82C2BD43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F0B1EEF2-0038-5C30-3DBA-A11CA168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10" y="2861426"/>
            <a:ext cx="11447779" cy="15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57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9451-9030-302D-AFC0-EF3F986C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7FB7C99E-8667-8AE6-A963-0E14C2F34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39" y="2897271"/>
            <a:ext cx="11369722" cy="15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6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AE4-99D0-CBE9-266D-4350DD3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6" name="Picture 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62F5E519-6039-966B-5EBF-32781996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7643"/>
            <a:ext cx="10515600" cy="136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7238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AE4-99D0-CBE9-266D-4350DD3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6" name="Picture 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2434D321-2D96-7B6A-A1CC-7EF3F8321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1" y="3007596"/>
            <a:ext cx="11198058" cy="14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97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2BFB-FC9B-1B77-98BF-82C2BD43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4" name="Picture 3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7F9CCE7A-0A1F-6B6B-4D99-4E3F9CCD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34" y="2813299"/>
            <a:ext cx="11397131" cy="14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529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EFA7-7B4A-59F5-9A34-287A7292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4" name="Picture 3" descr="A group of graphs showing different values&#10;&#10;Description automatically generated">
            <a:extLst>
              <a:ext uri="{FF2B5EF4-FFF2-40B4-BE49-F238E27FC236}">
                <a16:creationId xmlns:a16="http://schemas.microsoft.com/office/drawing/2014/main" id="{1EDC04F1-204B-8E7B-33E4-C4DF034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427" y="1419392"/>
            <a:ext cx="7772400" cy="493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00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8903-CF80-1420-3FDC-54F3225A6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4" name="Picture 3" descr="A group of graphs showing values&#10;&#10;Description automatically generated with medium confidence">
            <a:extLst>
              <a:ext uri="{FF2B5EF4-FFF2-40B4-BE49-F238E27FC236}">
                <a16:creationId xmlns:a16="http://schemas.microsoft.com/office/drawing/2014/main" id="{F55C872F-BF51-8008-8796-923A26D05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82" y="1610063"/>
            <a:ext cx="7772400" cy="48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965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9451-9030-302D-AFC0-EF3F986C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C0FF96-4F08-AF64-FA09-4B899C67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24" y="1474537"/>
            <a:ext cx="7772400" cy="48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02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217C-AC25-F27E-4460-7E46FF48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274AEFF9-F4BF-0A7A-FDB8-071C81858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49540"/>
            <a:ext cx="7772400" cy="48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428A-54B8-9A93-F34E-DF82947FE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835E-5718-5FC5-3B42-56C2F3C0B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005"/>
            <a:ext cx="10515600" cy="1325563"/>
          </a:xfrm>
        </p:spPr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887357E-D487-AE28-FD2F-8635BD2C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545" y="1580568"/>
            <a:ext cx="7772400" cy="48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910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A7D4-A80A-BF7F-8606-A1293AFD2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FAE1-4A3F-5C4E-9BD7-216668F9D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274F0504-3FB0-9B40-C922-7E69F3E7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68" y="1669824"/>
            <a:ext cx="7772400" cy="48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577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D40B-F9C8-51D0-24BE-93DB90B4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21A9-5F75-2736-C6BF-B22494DE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80099DDF-00F3-F8E1-C01E-928F26F5D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37" y="1690688"/>
            <a:ext cx="7772400" cy="483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12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A2439-CF93-85AE-EAB1-A63BD736D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2E32-36F0-C1D4-EC6C-82AB1B2A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C8FDCA8-98A6-6CC9-3634-3467B15DD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79" y="1528679"/>
            <a:ext cx="7772400" cy="48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9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6AE4-99D0-CBE9-266D-4350DD3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Inverse Lambda 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F33E8-9BDE-A8A3-6293-BEF4965A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80" y="2769528"/>
            <a:ext cx="1135164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344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A12A7-6D96-D129-C742-DBC101AA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CF70-C21A-2B67-D588-819B0EAE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B3124C0-D225-9D0E-2330-9E0B1469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834481"/>
            <a:ext cx="5625952" cy="3635876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BB6F76FA-2097-E069-7C0B-BEBCD6B3B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314" y="1834481"/>
            <a:ext cx="5536826" cy="363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0929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F300-8A86-B832-D133-71F51ADB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5853-8CB4-49A5-3A55-051B0A04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Lambda Exp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9538D519-E6AF-2007-CBE4-BDDC309D1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" y="1690688"/>
            <a:ext cx="5721701" cy="3731544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2D6AEEF-EB23-3723-87B7-7D2FD2E9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4" y="1690688"/>
            <a:ext cx="5709091" cy="37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784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836C5-E8A3-16CD-9F94-BE1300CDB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1195-37A0-4F85-4EEE-98FBF903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Lambda Exp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C667C9F-69A0-75BA-B7FF-7F7DDB9BC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3" y="1911050"/>
            <a:ext cx="5541243" cy="3589869"/>
          </a:xfrm>
          <a:prstGeom prst="rect">
            <a:avLst/>
          </a:prstGeom>
        </p:spPr>
      </p:pic>
      <p:pic>
        <p:nvPicPr>
          <p:cNvPr id="7" name="Picture 6" descr="A graph of a graph showing different types of bands&#10;&#10;Description automatically generated with medium confidence">
            <a:extLst>
              <a:ext uri="{FF2B5EF4-FFF2-40B4-BE49-F238E27FC236}">
                <a16:creationId xmlns:a16="http://schemas.microsoft.com/office/drawing/2014/main" id="{2C5AA7D7-58CC-5C72-75B7-51A0C1DF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45" y="1911050"/>
            <a:ext cx="5512134" cy="358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034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EFDDD-822B-3008-EFF8-9493638AB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02EF-B321-E7D2-836B-C5EEE2BC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4" y="389839"/>
            <a:ext cx="10515600" cy="1325563"/>
          </a:xfrm>
        </p:spPr>
        <p:txBody>
          <a:bodyPr/>
          <a:lstStyle/>
          <a:p>
            <a:r>
              <a:rPr lang="en-US" dirty="0"/>
              <a:t>Mean Inverse Lambda Exp</a:t>
            </a:r>
          </a:p>
        </p:txBody>
      </p:sp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50029D4D-7005-E8F4-A03F-C5026653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0794"/>
            <a:ext cx="6230327" cy="4033024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8F6F3C6-B9D8-C391-213E-495505EF1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465" y="1850794"/>
            <a:ext cx="6212535" cy="403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717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Mean Lambda Exp</a:t>
            </a:r>
          </a:p>
        </p:txBody>
      </p:sp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8B913E7-15CB-49EE-2479-DBF19EAB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741643"/>
            <a:ext cx="5818543" cy="3760871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D9E3F0AB-CD42-4E7C-A575-9925B46B2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1643"/>
            <a:ext cx="5740277" cy="376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127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BEDC-E462-4B08-A68F-59CE01103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587D-3D48-4764-9777-3B50768B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03" y="340412"/>
            <a:ext cx="6736492" cy="1325563"/>
          </a:xfrm>
        </p:spPr>
        <p:txBody>
          <a:bodyPr/>
          <a:lstStyle/>
          <a:p>
            <a:r>
              <a:rPr lang="en-US" dirty="0"/>
              <a:t>Inverse Lambda Exp (Not Truncated)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BDE2709-3F22-E139-2E8D-A2C3DC11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2" y="1853283"/>
            <a:ext cx="5883761" cy="383376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C4ECA62-AD71-3F50-A2A9-EFBF13646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29" y="1853283"/>
            <a:ext cx="5838981" cy="38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188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217C-AC25-F27E-4460-7E46FF48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08" y="365125"/>
            <a:ext cx="5612027" cy="1325563"/>
          </a:xfrm>
        </p:spPr>
        <p:txBody>
          <a:bodyPr/>
          <a:lstStyle/>
          <a:p>
            <a:r>
              <a:rPr lang="en-US" dirty="0"/>
              <a:t>Mean Inverse Lambda Exp (Not Truncated)</a:t>
            </a:r>
          </a:p>
        </p:txBody>
      </p:sp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18DA1BC-E705-41E4-EEB5-9F9546F8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8" y="1816712"/>
            <a:ext cx="5787500" cy="3754521"/>
          </a:xfrm>
          <a:prstGeom prst="rect">
            <a:avLst/>
          </a:prstGeom>
        </p:spPr>
      </p:pic>
      <p:pic>
        <p:nvPicPr>
          <p:cNvPr id="5" name="Picture 4" descr="A graph of different types of bands&#10;&#10;Description automatically generated">
            <a:extLst>
              <a:ext uri="{FF2B5EF4-FFF2-40B4-BE49-F238E27FC236}">
                <a16:creationId xmlns:a16="http://schemas.microsoft.com/office/drawing/2014/main" id="{FFA71019-AE2D-E29C-BDE3-5B69CFB24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94" y="1816711"/>
            <a:ext cx="5739177" cy="37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1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B06C-1620-32D9-F4E9-03E2958A0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18" y="365125"/>
            <a:ext cx="5772230" cy="1325563"/>
          </a:xfrm>
        </p:spPr>
        <p:txBody>
          <a:bodyPr>
            <a:normAutofit/>
          </a:bodyPr>
          <a:lstStyle/>
          <a:p>
            <a:r>
              <a:rPr lang="en-US" dirty="0"/>
              <a:t>Inverse Mean Lambda Exp (Not Truncated)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DBFFDF8B-F8C4-847F-DBF3-21DF6082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6" y="2020637"/>
            <a:ext cx="5772230" cy="3726815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F2887F02-BAC2-51CE-CBA5-1FC19866D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44" y="1961461"/>
            <a:ext cx="5753380" cy="372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087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CE56-B253-1519-C79F-BAC2AAC8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Exp</a:t>
            </a:r>
          </a:p>
        </p:txBody>
      </p:sp>
      <p:pic>
        <p:nvPicPr>
          <p:cNvPr id="16" name="Picture 15" descr="A graph with points and lines&#10;&#10;Description automatically generated">
            <a:extLst>
              <a:ext uri="{FF2B5EF4-FFF2-40B4-BE49-F238E27FC236}">
                <a16:creationId xmlns:a16="http://schemas.microsoft.com/office/drawing/2014/main" id="{F75B7A5D-F98D-312C-81AE-CDA32CE3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396" y="3472735"/>
            <a:ext cx="5457281" cy="3385265"/>
          </a:xfrm>
          <a:prstGeom prst="rect">
            <a:avLst/>
          </a:prstGeom>
        </p:spPr>
      </p:pic>
      <p:pic>
        <p:nvPicPr>
          <p:cNvPr id="18" name="Picture 17" descr="A graph with blue dots&#10;&#10;Description automatically generated">
            <a:extLst>
              <a:ext uri="{FF2B5EF4-FFF2-40B4-BE49-F238E27FC236}">
                <a16:creationId xmlns:a16="http://schemas.microsoft.com/office/drawing/2014/main" id="{36049DAD-EB25-7762-6584-57C949135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396" y="119668"/>
            <a:ext cx="5572819" cy="3385265"/>
          </a:xfrm>
          <a:prstGeom prst="rect">
            <a:avLst/>
          </a:prstGeom>
        </p:spPr>
      </p:pic>
      <p:pic>
        <p:nvPicPr>
          <p:cNvPr id="20" name="Picture 19" descr="A graph with blue dots and lines&#10;&#10;Description automatically generated">
            <a:extLst>
              <a:ext uri="{FF2B5EF4-FFF2-40B4-BE49-F238E27FC236}">
                <a16:creationId xmlns:a16="http://schemas.microsoft.com/office/drawing/2014/main" id="{38D0EC2D-0C59-6B35-AD5B-06BE3DE13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30" y="2234485"/>
            <a:ext cx="5426236" cy="3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55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1D458-163A-994C-9CCE-35F76A360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4F03B-83E2-1587-799C-ABD9357B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Exp (Log)</a:t>
            </a:r>
          </a:p>
        </p:txBody>
      </p:sp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86F5EEC7-E211-77CB-6FAE-1FC583FD0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560" y="3395617"/>
            <a:ext cx="5420895" cy="3423723"/>
          </a:xfrm>
          <a:prstGeom prst="rect">
            <a:avLst/>
          </a:prstGeom>
        </p:spPr>
      </p:pic>
      <p:pic>
        <p:nvPicPr>
          <p:cNvPr id="13" name="Picture 12" descr="A graph with points and lines&#10;&#10;Description automatically generated">
            <a:extLst>
              <a:ext uri="{FF2B5EF4-FFF2-40B4-BE49-F238E27FC236}">
                <a16:creationId xmlns:a16="http://schemas.microsoft.com/office/drawing/2014/main" id="{73876F0C-F46B-3D79-E95D-6B14AF4C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60" y="38660"/>
            <a:ext cx="5616890" cy="3423723"/>
          </a:xfrm>
          <a:prstGeom prst="rect">
            <a:avLst/>
          </a:prstGeom>
        </p:spPr>
      </p:pic>
      <p:pic>
        <p:nvPicPr>
          <p:cNvPr id="15" name="Picture 14" descr="A graph with a dotted line&#10;&#10;Description automatically generated">
            <a:extLst>
              <a:ext uri="{FF2B5EF4-FFF2-40B4-BE49-F238E27FC236}">
                <a16:creationId xmlns:a16="http://schemas.microsoft.com/office/drawing/2014/main" id="{DA90964A-CC90-88CE-E3B4-20A94C003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12" y="2062677"/>
            <a:ext cx="5594383" cy="34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5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42036</TotalTime>
  <Words>467</Words>
  <Application>Microsoft Macintosh PowerPoint</Application>
  <PresentationFormat>Widescreen</PresentationFormat>
  <Paragraphs>103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5" baseType="lpstr">
      <vt:lpstr>Arial</vt:lpstr>
      <vt:lpstr>Calibri</vt:lpstr>
      <vt:lpstr>Calibri Light</vt:lpstr>
      <vt:lpstr>Office Theme</vt:lpstr>
      <vt:lpstr>Lifetime Sim Results (Wide)</vt:lpstr>
      <vt:lpstr>Lambda Exp</vt:lpstr>
      <vt:lpstr>Lambda WB</vt:lpstr>
      <vt:lpstr>Mean Lambda Exp</vt:lpstr>
      <vt:lpstr>Mean Lambda WB</vt:lpstr>
      <vt:lpstr>Inverse Lambda Exp</vt:lpstr>
      <vt:lpstr>Inverse Lambda WB</vt:lpstr>
      <vt:lpstr>Mean Inverse Lambda Exp</vt:lpstr>
      <vt:lpstr>Mean Inverse Lambda WB</vt:lpstr>
      <vt:lpstr>Inverse Mean Lambda Exp</vt:lpstr>
      <vt:lpstr>Inverse Mean Lambda WB</vt:lpstr>
      <vt:lpstr>Weibull WB</vt:lpstr>
      <vt:lpstr>Inverse Lambda Exp (Not Truncated)</vt:lpstr>
      <vt:lpstr>Mean Inverse Lambda Exp (Not Truncated)</vt:lpstr>
      <vt:lpstr>Inverse Mean Lambda Exp (Not Truncated)</vt:lpstr>
      <vt:lpstr>Lambda Exp</vt:lpstr>
      <vt:lpstr>Lambda Exp</vt:lpstr>
      <vt:lpstr>Mean Lambda Exp</vt:lpstr>
      <vt:lpstr>Mean Lambda WB</vt:lpstr>
      <vt:lpstr>Inverse Lambda Exp</vt:lpstr>
      <vt:lpstr>Inverse Lambda WB</vt:lpstr>
      <vt:lpstr>Mean Inverse Lambda Exp</vt:lpstr>
      <vt:lpstr>Mean Inverse Lambda WB</vt:lpstr>
      <vt:lpstr>Inverse Mean Lambda Exp</vt:lpstr>
      <vt:lpstr>Inverse Mean Lambda WB</vt:lpstr>
      <vt:lpstr>Weibull WB</vt:lpstr>
      <vt:lpstr>Inverse Lambda Exp (Not Truncated)</vt:lpstr>
      <vt:lpstr>Mean Inverse Lambda Exp (Not Truncated)</vt:lpstr>
      <vt:lpstr>Inverse Mean Lambda Exp (Not Truncated)</vt:lpstr>
      <vt:lpstr>Lambda Exp</vt:lpstr>
      <vt:lpstr>Lambda WB</vt:lpstr>
      <vt:lpstr>Mean Lambda Exp</vt:lpstr>
      <vt:lpstr>Mean Lambda WB</vt:lpstr>
      <vt:lpstr>Inverse Lambda Exp</vt:lpstr>
      <vt:lpstr>Inverse Lambda WB</vt:lpstr>
      <vt:lpstr>Mean Inverse Lambda Exp</vt:lpstr>
      <vt:lpstr>Mean Inverse Lambda WB</vt:lpstr>
      <vt:lpstr>Inverse Mean Lambda Exp</vt:lpstr>
      <vt:lpstr>Inverse Mean Lambda WB</vt:lpstr>
      <vt:lpstr>Weibull WB</vt:lpstr>
      <vt:lpstr>Inverse Lambda Exp  (Not Truncated)</vt:lpstr>
      <vt:lpstr>Mean Inverse Lambda Exp (Not Truncated)</vt:lpstr>
      <vt:lpstr>Inverse Mean Lambda Exp (Not Truncated)</vt:lpstr>
      <vt:lpstr>Lambda Exp</vt:lpstr>
      <vt:lpstr>Mean Lambda Exp</vt:lpstr>
      <vt:lpstr>Inverse Lambda Exp</vt:lpstr>
      <vt:lpstr>Mean Inverse Lambda Exp</vt:lpstr>
      <vt:lpstr>Inverse Mean Lambda Exp</vt:lpstr>
      <vt:lpstr>Inverse Lambda Exp (Not Truncated)</vt:lpstr>
      <vt:lpstr>Mean Inverse Lambda Exp (Not Truncated)</vt:lpstr>
      <vt:lpstr>Inverse Mean Lambda Exp (Not Truncated)</vt:lpstr>
      <vt:lpstr>Comparisons Exp</vt:lpstr>
      <vt:lpstr>Comparisons WB</vt:lpstr>
      <vt:lpstr>Comparisons Exp (Log)</vt:lpstr>
      <vt:lpstr>Comparisons WB (Log)</vt:lpstr>
      <vt:lpstr>Comparisons Exp (Not Truncated)</vt:lpstr>
      <vt:lpstr>Comparisons Exp (Not Truncated/Log)</vt:lpstr>
      <vt:lpstr>WB/Exp Data Comparison- A</vt:lpstr>
      <vt:lpstr>WB/Exp Data Comparison- A</vt:lpstr>
      <vt:lpstr>WB/Exp Data Comparison- B</vt:lpstr>
      <vt:lpstr>WB/Exp Data Comparison- B</vt:lpstr>
      <vt:lpstr>WB/Exp Data Comparison- C</vt:lpstr>
      <vt:lpstr>WB/Exp Data Comparison- C</vt:lpstr>
      <vt:lpstr>Topt vs Lifetime- Mean</vt:lpstr>
      <vt:lpstr>Topt vs Lifetime- Median</vt:lpstr>
      <vt:lpstr>1 Day Lifetime Low vs High Temperature- Mean</vt:lpstr>
      <vt:lpstr>1 Day Lifetime Low vs High Temperature- Median</vt:lpstr>
      <vt:lpstr>QQPlot Exponential Data</vt:lpstr>
      <vt:lpstr>QQPlot Weibull Data</vt:lpstr>
      <vt:lpstr>RMSE Exponential Data</vt:lpstr>
      <vt:lpstr>RMSE Weibull Data</vt:lpstr>
      <vt:lpstr>RMSE Comparison</vt:lpstr>
      <vt:lpstr>Lifetime Sim Results (Narrow)</vt:lpstr>
      <vt:lpstr>Lambda Exp</vt:lpstr>
      <vt:lpstr>Mean Lambda Exp</vt:lpstr>
      <vt:lpstr>Inverse Lambda Exp</vt:lpstr>
      <vt:lpstr>Mean Inverse Lambda Exp</vt:lpstr>
      <vt:lpstr>Inverse Mean Lambda Exp</vt:lpstr>
      <vt:lpstr>Inverse Lambda Exp (Not Truncated)</vt:lpstr>
      <vt:lpstr>Mean Inverse Lambda Exp (Not Truncated)</vt:lpstr>
      <vt:lpstr>Inverse Mean Lambda Exp (Not Truncated)</vt:lpstr>
      <vt:lpstr>Mean Lambda Exp</vt:lpstr>
      <vt:lpstr>Lambda Exp</vt:lpstr>
      <vt:lpstr>Inverse Lambda Exp</vt:lpstr>
      <vt:lpstr>Mean Inverse Lambda Exp</vt:lpstr>
      <vt:lpstr>Inverse Mean Lambda Exp</vt:lpstr>
      <vt:lpstr>Inverse Lambda Exp (Not Truncated)</vt:lpstr>
      <vt:lpstr>Mean Inverse Lambda Exp (Not Truncated)</vt:lpstr>
      <vt:lpstr>Inverse Mean Lambda Exp (Not Truncated)</vt:lpstr>
      <vt:lpstr>Lambda Exp</vt:lpstr>
      <vt:lpstr>Mean Lambda Exp</vt:lpstr>
      <vt:lpstr>Inverse Lambda Exp</vt:lpstr>
      <vt:lpstr>Mean Inverse Lambda Exp</vt:lpstr>
      <vt:lpstr>Inverse Mean Lambda Exp</vt:lpstr>
      <vt:lpstr>Inverse Lambda Exp (Not Truncated)</vt:lpstr>
      <vt:lpstr>Mean Inverse Lambda Exp (Not Truncated)</vt:lpstr>
      <vt:lpstr>Inverse Mean Lambda Exp (Not Truncated)</vt:lpstr>
      <vt:lpstr>Comparisons Exp</vt:lpstr>
      <vt:lpstr>Comparisons Exp (Log)</vt:lpstr>
      <vt:lpstr>Comparisons Exp (Not Truncated) </vt:lpstr>
      <vt:lpstr>Comparisons Exp (Not Truncated/Log)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Tick Sim Results</dc:title>
  <dc:creator>Zimmerman, Piper</dc:creator>
  <cp:lastModifiedBy>Zimmerman, Piper</cp:lastModifiedBy>
  <cp:revision>80</cp:revision>
  <dcterms:created xsi:type="dcterms:W3CDTF">2023-12-04T00:17:30Z</dcterms:created>
  <dcterms:modified xsi:type="dcterms:W3CDTF">2024-05-01T15:08:37Z</dcterms:modified>
</cp:coreProperties>
</file>